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9" r:id="rId3"/>
    <p:sldId id="257" r:id="rId4"/>
    <p:sldId id="276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3" r:id="rId15"/>
    <p:sldId id="274" r:id="rId16"/>
    <p:sldId id="275" r:id="rId17"/>
    <p:sldId id="270" r:id="rId18"/>
    <p:sldId id="271" r:id="rId19"/>
    <p:sldId id="272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086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wnloads\&#1079;&#1072;%20&#1085;&#1088;&#1072;&#1074;.&#1087;&#1086;&#1076;&#1074;&#1080;&#1075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8.0222205234054544E-2"/>
          <c:y val="3.7396106736657941E-2"/>
          <c:w val="0.91977779476594557"/>
          <c:h val="0.82862241178186069"/>
        </c:manualLayout>
      </c:layout>
      <c:bar3DChart>
        <c:barDir val="col"/>
        <c:grouping val="clustered"/>
        <c:ser>
          <c:idx val="0"/>
          <c:order val="0"/>
          <c:tx>
            <c:strRef>
              <c:f>'уч-ся'!$A$4</c:f>
              <c:strCache>
                <c:ptCount val="1"/>
                <c:pt idx="0">
                  <c:v>Кол-во участников, чел.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50000"/>
                    <a:satMod val="30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dLbl>
              <c:idx val="0"/>
              <c:layout>
                <c:manualLayout>
                  <c:x val="-2.7777777777777978E-3"/>
                  <c:y val="0.20370370370370369"/>
                </c:manualLayout>
              </c:layout>
              <c:showVal val="1"/>
            </c:dLbl>
            <c:dLbl>
              <c:idx val="1"/>
              <c:layout>
                <c:manualLayout>
                  <c:x val="2.2222222222222292E-2"/>
                  <c:y val="0.29166666666666757"/>
                </c:manualLayout>
              </c:layout>
              <c:showVal val="1"/>
            </c:dLbl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Val val="1"/>
          </c:dLbls>
          <c:cat>
            <c:strRef>
              <c:f>'уч-ся'!$B$3:$C$3</c:f>
              <c:strCache>
                <c:ptCount val="2"/>
                <c:pt idx="0">
                  <c:v>2014-2015 учебный год</c:v>
                </c:pt>
                <c:pt idx="1">
                  <c:v>2015-2016 учебный год</c:v>
                </c:pt>
              </c:strCache>
            </c:strRef>
          </c:cat>
          <c:val>
            <c:numRef>
              <c:f>'уч-ся'!$B$4:$C$4</c:f>
              <c:numCache>
                <c:formatCode>General</c:formatCode>
                <c:ptCount val="2"/>
                <c:pt idx="0">
                  <c:v>88</c:v>
                </c:pt>
                <c:pt idx="1">
                  <c:v>152</c:v>
                </c:pt>
              </c:numCache>
            </c:numRef>
          </c:val>
        </c:ser>
        <c:shape val="box"/>
        <c:axId val="48364160"/>
        <c:axId val="49103232"/>
        <c:axId val="0"/>
      </c:bar3DChart>
      <c:catAx>
        <c:axId val="48364160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9103232"/>
        <c:crosses val="autoZero"/>
        <c:auto val="1"/>
        <c:lblAlgn val="ctr"/>
        <c:lblOffset val="100"/>
      </c:catAx>
      <c:valAx>
        <c:axId val="49103232"/>
        <c:scaling>
          <c:orientation val="minMax"/>
        </c:scaling>
        <c:axPos val="l"/>
        <c:majorGridlines/>
        <c:numFmt formatCode="General" sourceLinked="1"/>
        <c:tickLblPos val="nextTo"/>
        <c:crossAx val="48364160"/>
        <c:crosses val="autoZero"/>
        <c:crossBetween val="between"/>
      </c:val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5.3527387771346323E-2"/>
          <c:y val="5.1400658251051952E-2"/>
          <c:w val="0.94530042669810521"/>
          <c:h val="0.66310586176727904"/>
        </c:manualLayout>
      </c:layout>
      <c:bar3DChart>
        <c:barDir val="col"/>
        <c:grouping val="clustered"/>
        <c:ser>
          <c:idx val="0"/>
          <c:order val="0"/>
          <c:tx>
            <c:strRef>
              <c:f>учителя!$A$15</c:f>
              <c:strCache>
                <c:ptCount val="1"/>
                <c:pt idx="0">
                  <c:v>2014-2015 учебный год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50000"/>
                    <a:satMod val="300000"/>
                  </a:schemeClr>
                </a:gs>
                <a:gs pos="35000">
                  <a:schemeClr val="accent6">
                    <a:tint val="37000"/>
                    <a:satMod val="300000"/>
                  </a:schemeClr>
                </a:gs>
                <a:gs pos="100000">
                  <a:schemeClr val="accent6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txPr>
              <a:bodyPr/>
              <a:lstStyle/>
              <a:p>
                <a:pPr>
                  <a:defRPr sz="2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учителя!$B$14:$C$14</c:f>
              <c:strCache>
                <c:ptCount val="2"/>
                <c:pt idx="0">
                  <c:v>кол-во учителей участвующие в проверке работ</c:v>
                </c:pt>
                <c:pt idx="1">
                  <c:v>кол-во учителей участвущие в работе рабочей группы</c:v>
                </c:pt>
              </c:strCache>
            </c:strRef>
          </c:cat>
          <c:val>
            <c:numRef>
              <c:f>учителя!$B$15:$C$15</c:f>
              <c:numCache>
                <c:formatCode>General</c:formatCode>
                <c:ptCount val="2"/>
                <c:pt idx="0">
                  <c:v>7</c:v>
                </c:pt>
                <c:pt idx="1">
                  <c:v>3</c:v>
                </c:pt>
              </c:numCache>
            </c:numRef>
          </c:val>
        </c:ser>
        <c:ser>
          <c:idx val="1"/>
          <c:order val="1"/>
          <c:tx>
            <c:strRef>
              <c:f>учителя!$A$16</c:f>
              <c:strCache>
                <c:ptCount val="1"/>
                <c:pt idx="0">
                  <c:v>2015-2016 учебный год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</c:dLbls>
          <c:cat>
            <c:strRef>
              <c:f>учителя!$B$14:$C$14</c:f>
              <c:strCache>
                <c:ptCount val="2"/>
                <c:pt idx="0">
                  <c:v>кол-во учителей участвующие в проверке работ</c:v>
                </c:pt>
                <c:pt idx="1">
                  <c:v>кол-во учителей участвущие в работе рабочей группы</c:v>
                </c:pt>
              </c:strCache>
            </c:strRef>
          </c:cat>
          <c:val>
            <c:numRef>
              <c:f>учителя!$B$16:$C$16</c:f>
              <c:numCache>
                <c:formatCode>General</c:formatCode>
                <c:ptCount val="2"/>
                <c:pt idx="0">
                  <c:v>15</c:v>
                </c:pt>
                <c:pt idx="1">
                  <c:v>5</c:v>
                </c:pt>
              </c:numCache>
            </c:numRef>
          </c:val>
        </c:ser>
        <c:shape val="box"/>
        <c:axId val="49133056"/>
        <c:axId val="49134592"/>
        <c:axId val="0"/>
      </c:bar3DChart>
      <c:catAx>
        <c:axId val="49133056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49134592"/>
        <c:crosses val="autoZero"/>
        <c:auto val="1"/>
        <c:lblAlgn val="ctr"/>
        <c:lblOffset val="100"/>
      </c:catAx>
      <c:valAx>
        <c:axId val="49134592"/>
        <c:scaling>
          <c:orientation val="minMax"/>
        </c:scaling>
        <c:axPos val="l"/>
        <c:majorGridlines/>
        <c:numFmt formatCode="General" sourceLinked="1"/>
        <c:tickLblPos val="nextTo"/>
        <c:crossAx val="491330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4344575678040314"/>
          <c:y val="0.9023939195100612"/>
          <c:w val="0.85655424321959939"/>
          <c:h val="8.4101049868766528E-2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3.6438206285802612E-2"/>
          <c:y val="1.6898552431039333E-2"/>
          <c:w val="0.92433693913693538"/>
          <c:h val="0.84551589404118022"/>
        </c:manualLayout>
      </c:layout>
      <c:bar3DChart>
        <c:barDir val="col"/>
        <c:grouping val="clustered"/>
        <c:ser>
          <c:idx val="0"/>
          <c:order val="0"/>
          <c:tx>
            <c:strRef>
              <c:f>'уч-ся'!$B$37</c:f>
              <c:strCache>
                <c:ptCount val="1"/>
                <c:pt idx="0">
                  <c:v>2014-2015 учебный год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txPr>
              <a:bodyPr/>
              <a:lstStyle/>
              <a:p>
                <a:pPr>
                  <a:defRPr sz="2800" b="1"/>
                </a:pPr>
                <a:endParaRPr lang="ru-RU"/>
              </a:p>
            </c:txPr>
            <c:showVal val="1"/>
          </c:dLbls>
          <c:cat>
            <c:strRef>
              <c:f>'[за нрав.подвиг.xlsx]уч-ся'!$A$38,'[за нрав.подвиг.xlsx]уч-ся'!$A$42,'[за нрав.подвиг.xlsx]уч-ся'!$A$46</c:f>
              <c:strCache>
                <c:ptCount val="3"/>
                <c:pt idx="0">
                  <c:v>модуль "Основы светской этики"</c:v>
                </c:pt>
                <c:pt idx="1">
                  <c:v>модуль "Основы православной культуры"</c:v>
                </c:pt>
                <c:pt idx="2">
                  <c:v>модуль" Основы мироых религиозных культур"</c:v>
                </c:pt>
              </c:strCache>
            </c:strRef>
          </c:cat>
          <c:val>
            <c:numRef>
              <c:f>'[за нрав.подвиг.xlsx]уч-ся'!$B$38,'[за нрав.подвиг.xlsx]уч-ся'!$B$42,'[за нрав.подвиг.xlsx]уч-ся'!$B$46</c:f>
              <c:numCache>
                <c:formatCode>General</c:formatCode>
                <c:ptCount val="3"/>
                <c:pt idx="0">
                  <c:v>5</c:v>
                </c:pt>
                <c:pt idx="1">
                  <c:v>7</c:v>
                </c:pt>
                <c:pt idx="2">
                  <c:v>6</c:v>
                </c:pt>
              </c:numCache>
            </c:numRef>
          </c:val>
        </c:ser>
        <c:ser>
          <c:idx val="1"/>
          <c:order val="1"/>
          <c:tx>
            <c:strRef>
              <c:f>'уч-ся'!$C$37</c:f>
              <c:strCache>
                <c:ptCount val="1"/>
                <c:pt idx="0">
                  <c:v>2015-2016 учебный год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50000"/>
                    <a:satMod val="30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Val val="1"/>
          </c:dLbls>
          <c:cat>
            <c:strRef>
              <c:f>'[за нрав.подвиг.xlsx]уч-ся'!$A$38,'[за нрав.подвиг.xlsx]уч-ся'!$A$42,'[за нрав.подвиг.xlsx]уч-ся'!$A$46</c:f>
              <c:strCache>
                <c:ptCount val="3"/>
                <c:pt idx="0">
                  <c:v>модуль "Основы светской этики"</c:v>
                </c:pt>
                <c:pt idx="1">
                  <c:v>модуль "Основы православной культуры"</c:v>
                </c:pt>
                <c:pt idx="2">
                  <c:v>модуль" Основы мироых религиозных культур"</c:v>
                </c:pt>
              </c:strCache>
            </c:strRef>
          </c:cat>
          <c:val>
            <c:numRef>
              <c:f>'[за нрав.подвиг.xlsx]уч-ся'!$C$38,'[за нрав.подвиг.xlsx]уч-ся'!$C$42,'[за нрав.подвиг.xlsx]уч-ся'!$C$46</c:f>
              <c:numCache>
                <c:formatCode>General</c:formatCode>
                <c:ptCount val="3"/>
                <c:pt idx="0">
                  <c:v>9</c:v>
                </c:pt>
                <c:pt idx="1">
                  <c:v>21</c:v>
                </c:pt>
                <c:pt idx="2">
                  <c:v>7</c:v>
                </c:pt>
              </c:numCache>
            </c:numRef>
          </c:val>
        </c:ser>
        <c:shape val="box"/>
        <c:axId val="52011776"/>
        <c:axId val="52013312"/>
        <c:axId val="0"/>
      </c:bar3DChart>
      <c:catAx>
        <c:axId val="52011776"/>
        <c:scaling>
          <c:orientation val="minMax"/>
        </c:scaling>
        <c:axPos val="b"/>
        <c:tickLblPos val="nextTo"/>
        <c:crossAx val="52013312"/>
        <c:crosses val="autoZero"/>
        <c:auto val="1"/>
        <c:lblAlgn val="ctr"/>
        <c:lblOffset val="100"/>
      </c:catAx>
      <c:valAx>
        <c:axId val="52013312"/>
        <c:scaling>
          <c:orientation val="minMax"/>
        </c:scaling>
        <c:axPos val="l"/>
        <c:majorGridlines/>
        <c:numFmt formatCode="General" sourceLinked="1"/>
        <c:tickLblPos val="nextTo"/>
        <c:crossAx val="520117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4715936851174356"/>
          <c:y val="0.95911159171433757"/>
          <c:w val="0.65284063148825866"/>
          <c:h val="4.0888408285661842E-2"/>
        </c:manualLayout>
      </c:layout>
    </c:legend>
    <c:plotVisOnly val="1"/>
  </c:chart>
  <c:txPr>
    <a:bodyPr/>
    <a:lstStyle/>
    <a:p>
      <a:pPr>
        <a:defRPr sz="105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A44E76-7DA9-478D-9DB0-D6670A6295D5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5F8008-78D7-4E31-A009-100DF47F0A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F8008-78D7-4E31-A009-100DF47F0A0A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7D6FC-FB82-4E3D-AB2E-3FAB6D8B581D}" type="datetime1">
              <a:rPr lang="ru-RU" smtClean="0"/>
              <a:t>25.08.2016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2D4D1-0650-4911-808D-E455FFBBC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612E6-3537-41A0-8255-7058E6AFAED6}" type="datetime1">
              <a:rPr lang="ru-RU" smtClean="0"/>
              <a:t>25.08.2016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2D4D1-0650-4911-808D-E455FFBBC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E114B-F582-4662-A18A-59A86CA462F3}" type="datetime1">
              <a:rPr lang="ru-RU" smtClean="0"/>
              <a:t>25.08.2016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2D4D1-0650-4911-808D-E455FFBBC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F67E-2244-427A-8B7F-D1153310B9A2}" type="datetime1">
              <a:rPr lang="ru-RU" smtClean="0"/>
              <a:t>25.08.2016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2D4D1-0650-4911-808D-E455FFBBC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6425E-3465-47E4-9B3B-C48F11CE6C8D}" type="datetime1">
              <a:rPr lang="ru-RU" smtClean="0"/>
              <a:t>25.08.2016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2D4D1-0650-4911-808D-E455FFBBC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88AD1-401E-4DA8-B461-B993166A8046}" type="datetime1">
              <a:rPr lang="ru-RU" smtClean="0"/>
              <a:t>25.08.2016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2D4D1-0650-4911-808D-E455FFBBC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25262-2E21-4A44-9ECA-1B8C5EAB8CB6}" type="datetime1">
              <a:rPr lang="ru-RU" smtClean="0"/>
              <a:t>25.08.2016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2D4D1-0650-4911-808D-E455FFBBC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7DEF0-2C52-490E-AF8E-3D559E40484A}" type="datetime1">
              <a:rPr lang="ru-RU" smtClean="0"/>
              <a:t>25.08.2016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2D4D1-0650-4911-808D-E455FFBBC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9AB7A-4834-4DCB-9F15-3554CDD02D80}" type="datetime1">
              <a:rPr lang="ru-RU" smtClean="0"/>
              <a:t>25.08.2016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2D4D1-0650-4911-808D-E455FFBBC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BA66-81AF-41F5-886F-DA8B8A042639}" type="datetime1">
              <a:rPr lang="ru-RU" smtClean="0"/>
              <a:t>25.08.2016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2D4D1-0650-4911-808D-E455FFBBC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56816-31C0-4B0B-8DD9-D84873357144}" type="datetime1">
              <a:rPr lang="ru-RU" smtClean="0"/>
              <a:t>25.08.2016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2D4D1-0650-4911-808D-E455FFBBC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6E8A8-219D-4264-8E6D-0E8B4926F7FE}" type="datetime1">
              <a:rPr lang="ru-RU" smtClean="0"/>
              <a:t>25.08.2016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2D4D1-0650-4911-808D-E455FFBBC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E%D1%81%D0%BD%D0%BE%D0%B2%D1%8B_%D1%81%D0%B2%D0%B5%D1%82%D1%81%D0%BA%D0%BE%D0%B9_%D1%8D%D1%82%D0%B8%D0%BA%D0%B8" TargetMode="External"/><Relationship Id="rId2" Type="http://schemas.openxmlformats.org/officeDocument/2006/relationships/hyperlink" Target="http://ru.wikipedia.org/w/index.php?title=%D0%9E%D1%81%D0%BD%D0%BE%D0%B2%D1%8B_%D0%BC%D0%B8%D1%80%D0%BE%D0%B2%D1%8B%D1%85_%D1%80%D0%B5%D0%BB%D0%B8%D0%B3%D0%B8%D0%BE%D0%B7%D0%BD%D1%8B%D1%85_%D0%BA%D1%83%D0%BB%D1%8C%D1%82%D1%83%D1%80&amp;action=edit&amp;redlink=1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351155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 Игра "Знатоки основ религиозных культур и светской этики"  - средство формирования духовно-нравственных ценностей младших школьников.»</a:t>
            </a:r>
            <a:r>
              <a:rPr lang="ru-RU" sz="4000" b="1" dirty="0" smtClean="0">
                <a:solidFill>
                  <a:srgbClr val="C00000"/>
                </a:solidFill>
              </a:rPr>
              <a:t/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dirty="0" smtClean="0">
                <a:solidFill>
                  <a:srgbClr val="C00000"/>
                </a:solidFill>
              </a:rPr>
              <a:t/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>
          <a:xfrm>
            <a:off x="457200" y="3786190"/>
            <a:ext cx="5329246" cy="233997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общеобразовательное учреждение «Гимназия № 7» г.о.Подольск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СУРГАЙ ЕЛЕНА ВАСИЛЬЕВНА,  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истории и социальных дисциплин, зам.директора по УВР, руководитель ГМО учителей ОРКСЭ.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Elena\Desktop\imag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2500306"/>
            <a:ext cx="2889774" cy="4071966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2D4D1-0650-4911-808D-E455FFBBC0B1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Разработанные материалы для проведения игры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/>
          <a:srcRect l="4962" t="15875" r="8222" b="4749"/>
          <a:stretch>
            <a:fillRect/>
          </a:stretch>
        </p:blipFill>
        <p:spPr bwMode="auto">
          <a:xfrm>
            <a:off x="4268356" y="1142984"/>
            <a:ext cx="487564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 l="9288" t="15875" r="5743" b="6734"/>
          <a:stretch>
            <a:fillRect/>
          </a:stretch>
        </p:blipFill>
        <p:spPr bwMode="auto">
          <a:xfrm>
            <a:off x="752924" y="3500414"/>
            <a:ext cx="5145321" cy="2928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/>
          <a:srcRect l="7441" t="17859" r="5742" b="6735"/>
          <a:stretch>
            <a:fillRect/>
          </a:stretch>
        </p:blipFill>
        <p:spPr bwMode="auto">
          <a:xfrm>
            <a:off x="214282" y="1142984"/>
            <a:ext cx="4263721" cy="2314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2D4D1-0650-4911-808D-E455FFBBC0B1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1414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ГОРОДСКАЯ ИГРА «ЗНАТОКИ    ОРКСЭ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(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2014-2015 УЧЕБНЫЙ ГОД)   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Elena\Desktop\Новая папка\IMG_20150419_152057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253500"/>
            <a:ext cx="4805680" cy="36042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C:\Users\Elena\Desktop\Новая папка\IMG_20150419_15222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4" y="3786190"/>
            <a:ext cx="4500562" cy="29289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1571612"/>
            <a:ext cx="392905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проводились по модулям «Основы светской этика», «Основы православной культуры», «Основы мировых религиозных культур».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4929190" y="5500702"/>
            <a:ext cx="421481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Участвовало 18 команд МОУ г. Подольска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2D4D1-0650-4911-808D-E455FFBBC0B1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 участники игры  были награждены памятными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подарками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Elena\Desktop\Новая папка\IMG_20150419_16284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584324"/>
            <a:ext cx="7643865" cy="48450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2D4D1-0650-4911-808D-E455FFBBC0B1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1414"/>
            <a:ext cx="9144000" cy="114300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НАГРАЖДЕНИЕ КОМАНД-ПОБЕДИТЕЛЕЙ ПО ИТОГАМ МУНИЦИПАЛЬНОЙ ИГРЫ «ЗНАТОКИ ОРКСЭ-2015»  ПРОХОДИЛО НА ФЕСТИВАЛЕ ПРИУРОЧЕННЫЙ КО ДНЮ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СЛАВЯНСКОЙ КУЛЬТУРЫ И  ПИСЬМЕННОСТИ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20150514_14412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285860"/>
            <a:ext cx="4975860" cy="36042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G_20150514_14410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3000372"/>
            <a:ext cx="4975860" cy="36785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2D4D1-0650-4911-808D-E455FFBBC0B1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ГОРОДСКАЯ ИГРА «ЗНАТОКИ    ОРКСЭ»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(201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-201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УЧЕБНЫЙ ГОД)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Picture 2" descr="C:\Users\Elena\Desktop\ОРКСЭ 2015-2016\ИГРА 2016\IMG_20160301_11211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500562" y="1785926"/>
            <a:ext cx="4429156" cy="3243266"/>
          </a:xfrm>
          <a:prstGeom prst="rect">
            <a:avLst/>
          </a:prstGeom>
          <a:noFill/>
        </p:spPr>
      </p:pic>
      <p:pic>
        <p:nvPicPr>
          <p:cNvPr id="1029" name="Picture 5" descr="C:\Users\Elena\Desktop\ОРКСЭ 2015-2016\к отправке ГМО\_2016_игра ОРКСЭ\IMG_240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071810"/>
            <a:ext cx="4143404" cy="3214710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2D4D1-0650-4911-808D-E455FFBBC0B1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5" descr="C:\Users\Elena\Desktop\ОРКСЭ 2015-2016\ИГРА 2016\IMG_20160301_1113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714356"/>
            <a:ext cx="3929090" cy="2583668"/>
          </a:xfrm>
          <a:prstGeom prst="rect">
            <a:avLst/>
          </a:prstGeom>
          <a:noFill/>
        </p:spPr>
      </p:pic>
      <p:pic>
        <p:nvPicPr>
          <p:cNvPr id="2051" name="Picture 3" descr="C:\Users\Elena\Desktop\ОРКСЭ 2015-2016\ИГРА ОРКСЭ- 2016\IMG_240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786190"/>
            <a:ext cx="3929090" cy="2711054"/>
          </a:xfrm>
          <a:prstGeom prst="rect">
            <a:avLst/>
          </a:prstGeom>
          <a:noFill/>
        </p:spPr>
      </p:pic>
      <p:pic>
        <p:nvPicPr>
          <p:cNvPr id="9" name="Picture 2" descr="C:\Users\Elena\Desktop\ОРКСЭ 2015-2016\ИГРА 2016\IMG_20160301_130732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28596" y="1000108"/>
            <a:ext cx="4002112" cy="5013176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2D4D1-0650-4911-808D-E455FFBBC0B1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НАГРАЖДЕНИЕ КОМАНД-ПОБЕДИТЕЛЕЙ ПО ИТОГАМ МУНИЦИПАЛЬНОЙ ИГРЫ «ЗНАТОКИ ОРКСЭ-201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 ПРОХОДИЛО НА КОНФЕРЕНЦИИ ПО ИТОГАМ КОНКУРСА ПРОЕКТОВ « МОЙ ДОБРЫЙ МИР» В МОУ «ГИМНАЗИЯ № 7»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3076" name="Picture 4" descr="C:\Users\Elena\Desktop\ОРКСЭ 2015-2016\2903_2016_конф. Мой добрый мир\IMG_20160329_16253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8596" y="1571612"/>
            <a:ext cx="4143404" cy="3214710"/>
          </a:xfrm>
          <a:prstGeom prst="rect">
            <a:avLst/>
          </a:prstGeom>
          <a:noFill/>
        </p:spPr>
      </p:pic>
      <p:pic>
        <p:nvPicPr>
          <p:cNvPr id="3078" name="Picture 6" descr="C:\Users\Elena\Desktop\ОРКСЭ 2015-2016\2903_2016_конф. Мой добрый мир\IMG_20160329_1549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571876"/>
            <a:ext cx="4324352" cy="3028950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2D4D1-0650-4911-808D-E455FFBBC0B1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Количество учащихся,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принявших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участие в игре «Знатоки ОРКСЭ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642910" y="1643050"/>
          <a:ext cx="8501090" cy="4514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2D4D1-0650-4911-808D-E455FFBBC0B1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Число учителей,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принимавших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участие в игре «Знатоки ОРКСЭ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14282" y="1500174"/>
          <a:ext cx="8786873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2D4D1-0650-4911-808D-E455FFBBC0B1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Количество команд по изучаемым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модулям курса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«ОРКСЭ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85688" y="1500174"/>
          <a:ext cx="8644030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2D4D1-0650-4911-808D-E455FFBBC0B1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714380"/>
          </a:xfrm>
        </p:spPr>
        <p:txBody>
          <a:bodyPr>
            <a:normAutofit/>
          </a:bodyPr>
          <a:lstStyle/>
          <a:p>
            <a:pPr lvl="0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Актуальность проекта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85794"/>
            <a:ext cx="8786874" cy="15716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Актуальность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проекта вызвана расхождениями между  потребностями государства и общества в духовно-нравственной личности и невысокими результатами в духовно-нравственном воспитании подрастающего поколения.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285992"/>
            <a:ext cx="87868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Нравственные качества человека будущего общества должны закладываться уже сегодня 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уроках, основанных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идеях добра, совести, справедливости, патриотизма, достоинства, уважения к человеку.</a:t>
            </a: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42844" y="3643314"/>
            <a:ext cx="885831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В образовательных учреждениях городского округа Подольск Московской области, исходя из выбора родителей, законных представителей детей, с 2012 учебного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года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изучаются следующие модули: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«Основы православной культуры»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  <a:hlinkClick r:id="rId2" tooltip="Основы мировых религиозных культур (страница отсутствует)"/>
              </a:rPr>
              <a:t>Основы мировых религиозных культур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  <a:hlinkClick r:id="rId3" tooltip="Основы светской этики"/>
              </a:rPr>
              <a:t>Основы светской этики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»</a:t>
            </a:r>
            <a:endParaRPr kumimoji="0" lang="ru-RU" sz="2400" b="0" i="0" u="sng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2D4D1-0650-4911-808D-E455FFBBC0B1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2D4D1-0650-4911-808D-E455FFBBC0B1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b="1" dirty="0" smtClean="0">
                <a:solidFill>
                  <a:srgbClr val="C00000"/>
                </a:solidFill>
              </a:rPr>
              <a:t> БЛАГОДАРЮ </a:t>
            </a:r>
          </a:p>
          <a:p>
            <a:pPr algn="ctr">
              <a:buNone/>
            </a:pPr>
            <a:r>
              <a:rPr lang="ru-RU" sz="6000" b="1" dirty="0" smtClean="0">
                <a:solidFill>
                  <a:srgbClr val="C00000"/>
                </a:solidFill>
              </a:rPr>
              <a:t> ЗА ВНИМАНИЕ!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2357430"/>
          </a:xfrm>
        </p:spPr>
        <p:txBody>
          <a:bodyPr>
            <a:normAutofit/>
          </a:bodyPr>
          <a:lstStyle/>
          <a:p>
            <a:pPr algn="r">
              <a:buNone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Для России важно вернуться к своим  духовно-нравственным истокам, </a:t>
            </a:r>
          </a:p>
          <a:p>
            <a:pPr algn="r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основанным на традиционных ценностях культур народов, </a:t>
            </a:r>
          </a:p>
          <a:p>
            <a:pPr algn="r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проживающих на ее территории, ведь    культура –                                                                                                 среда обитания, растящая личность.</a:t>
            </a:r>
          </a:p>
          <a:p>
            <a:pPr algn="r">
              <a:buNone/>
            </a:pP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П.А.Флорентский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628" y="2643182"/>
            <a:ext cx="85725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Основной  целью  курса</a:t>
            </a:r>
            <a:r>
              <a:rPr lang="ru-RU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«Основы религиозных культур и светской этики»  является формирование у младшего подростка мотиваций к осознанному нравственному поведению, основанному на знании и уважении культурных и религиозных традиций многонационального народа России, а также к диалогу с представителями других культур и мировоззрений.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2D4D1-0650-4911-808D-E455FFBBC0B1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Проблема преподавания  курса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Безотметочная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система уроков: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Расслабляет и учеников, и родителей, а порой и учителей.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Дает возможность обучающимся не работать активно на уроке, создавать лишь эффект «присутствия».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Приводит к падению у школьников интереса к учебным занятиям.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2D4D1-0650-4911-808D-E455FFBBC0B1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проекта «Игра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Знатоки ОРКСЭ»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857365"/>
            <a:ext cx="8586790" cy="307183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Становление духовности и нравственности, поликультурной компетентности обучающихся образовательных учреждений,  посредством интеграции в  ходе игры 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2D4D1-0650-4911-808D-E455FFBBC0B1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 инновационного проекта «Игра «Знатоки ОРКСЭ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»: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8715436" cy="5572140"/>
          </a:xfrm>
        </p:spPr>
        <p:txBody>
          <a:bodyPr>
            <a:normAutofit fontScale="70000" lnSpcReduction="20000"/>
          </a:bodyPr>
          <a:lstStyle/>
          <a:p>
            <a:pPr algn="just">
              <a:spcAft>
                <a:spcPts val="6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 обучающихся  представления  о значении нравственных норм и ценностей для достойной жизни личности, семьи, общества;</a:t>
            </a:r>
          </a:p>
          <a:p>
            <a:pPr algn="just">
              <a:spcAft>
                <a:spcPts val="6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Систематизация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обобщение знаний, понятий и представлений о духовной культуре и морали;</a:t>
            </a:r>
          </a:p>
          <a:p>
            <a:pPr algn="just">
              <a:spcAft>
                <a:spcPts val="6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Применение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обучающимися на практике полученных знаний по основам мировых религиозных культур и светской этики;</a:t>
            </a:r>
          </a:p>
          <a:p>
            <a:pPr algn="just">
              <a:spcAft>
                <a:spcPts val="6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 обучающихся основ российской гражданской идентичности; чувства гордости за свою Родину, российский народ и историю своей страны; осознание своей этнической и национальной принадлежности; </a:t>
            </a:r>
          </a:p>
          <a:p>
            <a:pPr algn="just">
              <a:spcAft>
                <a:spcPts val="6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профессиональной компетентности педагогов, преподающих ОРКСЭ;</a:t>
            </a:r>
          </a:p>
          <a:p>
            <a:pPr algn="just">
              <a:spcAft>
                <a:spcPts val="6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Привлечение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семей обучающихся к сотрудничеству в рамках изучения курса ОРКСЭ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2D4D1-0650-4911-808D-E455FFBBC0B1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Новизна проекта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состоит в интеграции педагогов при подготовке и проведении муниципальной игры «Знатоки ОРКСЭ», направленной на реализацию цели и задач  курса ОРКСЭ в ОУ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г.о.Подольск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Московской области.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2D4D1-0650-4911-808D-E455FFBBC0B1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-71406"/>
            <a:ext cx="7715304" cy="642886"/>
          </a:xfrm>
        </p:spPr>
        <p:txBody>
          <a:bodyPr>
            <a:noAutofit/>
          </a:bodyPr>
          <a:lstStyle/>
          <a:p>
            <a:pPr lvl="0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Опыт реализации инновационного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3" y="571480"/>
          <a:ext cx="8286809" cy="6000792"/>
        </p:xfrm>
        <a:graphic>
          <a:graphicData uri="http://schemas.openxmlformats.org/drawingml/2006/table">
            <a:tbl>
              <a:tblPr/>
              <a:tblGrid>
                <a:gridCol w="1464109"/>
                <a:gridCol w="1436275"/>
                <a:gridCol w="5386425"/>
              </a:tblGrid>
              <a:tr h="6112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Этапы реализации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718" marR="22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Сроки реализации проекта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718" marR="22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Основные направления работы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718" marR="22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29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 </a:t>
                      </a: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этап</a:t>
                      </a:r>
                    </a:p>
                  </a:txBody>
                  <a:tcPr marL="22718" marR="22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2012-1013 учебный год</a:t>
                      </a:r>
                    </a:p>
                  </a:txBody>
                  <a:tcPr marL="22718" marR="22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2550" lvl="0" indent="-825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0" algn="l"/>
                          <a:tab pos="128588" algn="l"/>
                        </a:tabLs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Создание городских  методических объединений учителей, преподающих курс ОРКСЭ;</a:t>
                      </a:r>
                    </a:p>
                    <a:p>
                      <a:pPr marL="82550" lvl="0" indent="-825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0" algn="l"/>
                          <a:tab pos="128588" algn="l"/>
                        </a:tabLs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Обсуждение проблем преподавания комплексного курса ОРКСЭ.</a:t>
                      </a:r>
                    </a:p>
                  </a:txBody>
                  <a:tcPr marL="22718" marR="22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16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 </a:t>
                      </a: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этап</a:t>
                      </a:r>
                    </a:p>
                  </a:txBody>
                  <a:tcPr marL="22718" marR="22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2013-2014 учебный год</a:t>
                      </a:r>
                    </a:p>
                  </a:txBody>
                  <a:tcPr marL="22718" marR="22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2550" lvl="0" indent="-825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28905" algn="l"/>
                        </a:tabLs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Формирование на базе городских методических объединений  педагогов творческих групп по модулям курса ОРКСЭ.</a:t>
                      </a:r>
                    </a:p>
                    <a:p>
                      <a:pPr marL="82550" lvl="0" indent="-825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28905" algn="l"/>
                        </a:tabLs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Обсуждение целей, задач, прогнозируемых результатов, рисков в ходе реализации проекта.</a:t>
                      </a:r>
                    </a:p>
                    <a:p>
                      <a:pPr marL="82550" lvl="0" indent="-825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28905" algn="l"/>
                        </a:tabLs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Обсуждение и создание положения  игры «Знатоки ОРКСЭ».</a:t>
                      </a:r>
                    </a:p>
                  </a:txBody>
                  <a:tcPr marL="22718" marR="22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59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 </a:t>
                      </a: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этап</a:t>
                      </a:r>
                    </a:p>
                  </a:txBody>
                  <a:tcPr marL="22718" marR="22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2014-2015 учебный год</a:t>
                      </a:r>
                    </a:p>
                  </a:txBody>
                  <a:tcPr marL="22718" marR="22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2550" lvl="0" indent="-825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28905" algn="l"/>
                        </a:tabLs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Работа творческих групп по модулям курса ОРКСЭ с целью  создания банка материалов игры.</a:t>
                      </a:r>
                    </a:p>
                    <a:p>
                      <a:pPr marL="82550" lvl="0" indent="-825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28905" algn="l"/>
                        </a:tabLs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Изучение спроса ОУ г.о.Подольск в участии в игре «Знатоки ОРКСЭ».</a:t>
                      </a:r>
                    </a:p>
                    <a:p>
                      <a:pPr marL="82550" lvl="0" indent="-825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28905" algn="l"/>
                        </a:tabLs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Выбор жюри, его подготовка к проведению игры;</a:t>
                      </a:r>
                    </a:p>
                    <a:p>
                      <a:pPr marL="82550" lvl="0" indent="-825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28905" algn="l"/>
                        </a:tabLs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Апробация игры «Знатоки ОРКСЭ».</a:t>
                      </a:r>
                    </a:p>
                    <a:p>
                      <a:pPr marL="82550" lvl="0" indent="-825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28905" algn="l"/>
                        </a:tabLs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Подведение итогов, рефлексивный анализ итогов.</a:t>
                      </a:r>
                    </a:p>
                  </a:txBody>
                  <a:tcPr marL="22718" marR="22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16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IV </a:t>
                      </a: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этап</a:t>
                      </a:r>
                    </a:p>
                  </a:txBody>
                  <a:tcPr marL="22718" marR="22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2015-2016 учебный год</a:t>
                      </a:r>
                    </a:p>
                  </a:txBody>
                  <a:tcPr marL="22718" marR="22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2550" lvl="0" indent="-825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28905" algn="l"/>
                        </a:tabLs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Изучение спроса ОУ г.о.Подольска в участии в игре «Знатоки ОРКСЭ».</a:t>
                      </a:r>
                    </a:p>
                    <a:p>
                      <a:pPr marL="82550" lvl="0" indent="-825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28905" algn="l"/>
                        </a:tabLs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Корректировка положения  игры «Знатоки ОРКСЭ».</a:t>
                      </a:r>
                    </a:p>
                    <a:p>
                      <a:pPr marL="82550" lvl="0" indent="-825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28905" algn="l"/>
                        </a:tabLs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Выбор жюри, его подготовка к проведению игры;</a:t>
                      </a:r>
                    </a:p>
                    <a:p>
                      <a:pPr marL="82550" lvl="0" indent="-825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28905" algn="l"/>
                        </a:tabLs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Реализация 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игры «Знатоки ОРКСЭ».</a:t>
                      </a:r>
                    </a:p>
                    <a:p>
                      <a:pPr marL="82550" lvl="0" indent="-825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28905" algn="l"/>
                        </a:tabLs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Подведение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итогов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рефлексивный анализ итогов.</a:t>
                      </a:r>
                    </a:p>
                  </a:txBody>
                  <a:tcPr marL="22718" marR="22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73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 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этап</a:t>
                      </a:r>
                    </a:p>
                  </a:txBody>
                  <a:tcPr marL="22718" marR="22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2016-2017 учебный год и последующие годы</a:t>
                      </a:r>
                    </a:p>
                  </a:txBody>
                  <a:tcPr marL="22718" marR="22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2550" lvl="0" indent="-825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28905" algn="l"/>
                        </a:tabLs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Привлечение большего числа участников игры;</a:t>
                      </a:r>
                    </a:p>
                    <a:p>
                      <a:pPr marL="82550" lvl="0" indent="-825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28905" algn="l"/>
                        </a:tabLs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Работа над банком заданий, усложнение правил и заданий игры;</a:t>
                      </a:r>
                    </a:p>
                    <a:p>
                      <a:pPr marL="82550" lvl="0" indent="-825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28905" algn="l"/>
                        </a:tabLs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Создание аналога игры «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Знатоки 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ОРКСЭ» по предмету «Основы духовно-нравственной культуры народов России»</a:t>
                      </a:r>
                    </a:p>
                  </a:txBody>
                  <a:tcPr marL="22718" marR="22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2D4D1-0650-4911-808D-E455FFBBC0B1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 l="54571" t="20836" r="7602" b="6734"/>
          <a:stretch>
            <a:fillRect/>
          </a:stretch>
        </p:blipFill>
        <p:spPr bwMode="auto">
          <a:xfrm>
            <a:off x="488291" y="714356"/>
            <a:ext cx="393985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 l="9463" t="17797" r="52090" b="6268"/>
          <a:stretch>
            <a:fillRect/>
          </a:stretch>
        </p:blipFill>
        <p:spPr bwMode="auto">
          <a:xfrm>
            <a:off x="4357686" y="500042"/>
            <a:ext cx="4282663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2D4D1-0650-4911-808D-E455FFBBC0B1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787</Words>
  <Application>Microsoft Office PowerPoint</Application>
  <PresentationFormat>Экран (4:3)</PresentationFormat>
  <Paragraphs>102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 « Игра "Знатоки основ религиозных культур и светской этики"  - средство формирования духовно-нравственных ценностей младших школьников.»   </vt:lpstr>
      <vt:lpstr>Актуальность проекта</vt:lpstr>
      <vt:lpstr>Слайд 3</vt:lpstr>
      <vt:lpstr>Проблема преподавания  курса</vt:lpstr>
      <vt:lpstr>Цель проекта «Игра  «Знатоки ОРКСЭ»</vt:lpstr>
      <vt:lpstr>Задачи инновационного проекта «Игра «Знатоки ОРКСЭ»:</vt:lpstr>
      <vt:lpstr>Новизна проекта </vt:lpstr>
      <vt:lpstr>Опыт реализации инновационного проекта</vt:lpstr>
      <vt:lpstr>Слайд 9</vt:lpstr>
      <vt:lpstr>Разработанные материалы для проведения игры</vt:lpstr>
      <vt:lpstr>I ГОРОДСКАЯ ИГРА «ЗНАТОКИ    ОРКСЭ» (2014-2015 УЧЕБНЫЙ ГОД)   </vt:lpstr>
      <vt:lpstr>Все участники игры  были награждены памятными подарками</vt:lpstr>
      <vt:lpstr>НАГРАЖДЕНИЕ КОМАНД-ПОБЕДИТЕЛЕЙ ПО ИТОГАМ МУНИЦИПАЛЬНОЙ ИГРЫ «ЗНАТОКИ ОРКСЭ-2015»  ПРОХОДИЛО НА ФЕСТИВАЛЕ ПРИУРОЧЕННЫЙ КО ДНЮ СЛАВЯНСКОЙ КУЛЬТУРЫ И  ПИСЬМЕННОСТИ</vt:lpstr>
      <vt:lpstr>II ГОРОДСКАЯ ИГРА «ЗНАТОКИ    ОРКСЭ»  (2015-2016 УЧЕБНЫЙ ГОД) </vt:lpstr>
      <vt:lpstr>Слайд 15</vt:lpstr>
      <vt:lpstr>НАГРАЖДЕНИЕ КОМАНД-ПОБЕДИТЕЛЕЙ ПО ИТОГАМ МУНИЦИПАЛЬНОЙ ИГРЫ «ЗНАТОКИ ОРКСЭ-2016»  ПРОХОДИЛО НА КОНФЕРЕНЦИИ ПО ИТОГАМ КОНКУРСА ПРОЕКТОВ « МОЙ ДОБРЫЙ МИР» В МОУ «ГИМНАЗИЯ № 7»</vt:lpstr>
      <vt:lpstr>Количество учащихся, принявших участие в игре «Знатоки ОРКСЭ».</vt:lpstr>
      <vt:lpstr>Число учителей, принимавших участие в игре «Знатоки ОРКСЭ»</vt:lpstr>
      <vt:lpstr>Количество команд по изучаемым модулям курса «ОРКСЭ»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Elena</cp:lastModifiedBy>
  <cp:revision>42</cp:revision>
  <dcterms:created xsi:type="dcterms:W3CDTF">2016-05-30T18:50:40Z</dcterms:created>
  <dcterms:modified xsi:type="dcterms:W3CDTF">2016-08-25T11:54:44Z</dcterms:modified>
</cp:coreProperties>
</file>